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7" r:id="rId5"/>
    <p:sldId id="266" r:id="rId6"/>
    <p:sldId id="276" r:id="rId7"/>
    <p:sldId id="278" r:id="rId8"/>
    <p:sldId id="268" r:id="rId9"/>
    <p:sldId id="260" r:id="rId10"/>
    <p:sldId id="272" r:id="rId11"/>
  </p:sldIdLst>
  <p:sldSz cx="12192000" cy="6858000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205CD67-4259-467C-9E36-D21244CBF399}">
          <p14:sldIdLst>
            <p14:sldId id="256"/>
            <p14:sldId id="257"/>
            <p14:sldId id="259"/>
            <p14:sldId id="277"/>
            <p14:sldId id="266"/>
            <p14:sldId id="276"/>
            <p14:sldId id="278"/>
            <p14:sldId id="268"/>
            <p14:sldId id="260"/>
          </p14:sldIdLst>
        </p14:section>
        <p14:section name="Section sans titre" id="{A71C601E-0D41-4238-A583-2587859F1E4E}">
          <p14:sldIdLst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rigotti" initials="srigotti" lastIdx="5" clrIdx="1">
    <p:extLst>
      <p:ext uri="{19B8F6BF-5375-455C-9EA6-DF929625EA0E}">
        <p15:presenceInfo xmlns:p15="http://schemas.microsoft.com/office/powerpoint/2012/main" userId="srigotti" providerId="None"/>
      </p:ext>
    </p:extLst>
  </p:cmAuthor>
  <p:cmAuthor id="2" name="HIRSCHY FARRIS Delphine" initials="HFD" lastIdx="7" clrIdx="2">
    <p:extLst>
      <p:ext uri="{19B8F6BF-5375-455C-9EA6-DF929625EA0E}">
        <p15:presenceInfo xmlns:p15="http://schemas.microsoft.com/office/powerpoint/2012/main" userId="S-1-5-21-2339079682-1426747659-2012187207-36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4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8686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395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405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582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760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082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0173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3992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072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347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6304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8985-B129-450D-BFE2-E516F393B1D0}" type="datetimeFigureOut">
              <a:rPr lang="fr-CH" smtClean="0"/>
              <a:t>04.05.2022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AB9D3-FE89-43C4-91BA-1442EF615260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759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jpeg"/><Relationship Id="rId5" Type="http://schemas.openxmlformats.org/officeDocument/2006/relationships/image" Target="../media/image12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09109"/>
            <a:ext cx="9144000" cy="1982241"/>
          </a:xfrm>
        </p:spPr>
        <p:txBody>
          <a:bodyPr>
            <a:normAutofit/>
          </a:bodyPr>
          <a:lstStyle/>
          <a:p>
            <a:r>
              <a:rPr lang="fr-CH" sz="5400" b="1" dirty="0">
                <a:solidFill>
                  <a:srgbClr val="C00000"/>
                </a:solidFill>
              </a:rPr>
              <a:t>Présentation de la votation cantonale du 15 mai 2022</a:t>
            </a:r>
            <a:endParaRPr lang="fr-CH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64822" y="2222530"/>
            <a:ext cx="8019011" cy="2309235"/>
          </a:xfrm>
        </p:spPr>
        <p:txBody>
          <a:bodyPr>
            <a:normAutofit fontScale="92500" lnSpcReduction="10000"/>
          </a:bodyPr>
          <a:lstStyle/>
          <a:p>
            <a:r>
              <a:rPr lang="fr-CH" sz="2800" dirty="0"/>
              <a:t>Préparation en FALC par </a:t>
            </a:r>
          </a:p>
          <a:p>
            <a:pPr>
              <a:lnSpc>
                <a:spcPct val="120000"/>
              </a:lnSpc>
            </a:pPr>
            <a:r>
              <a:rPr lang="fr-CH" sz="2000" dirty="0"/>
              <a:t>Les EPI - ASA Handicap mental - Aigues-Vertes</a:t>
            </a:r>
            <a:br>
              <a:rPr lang="fr-CH" sz="2000" dirty="0"/>
            </a:br>
            <a:r>
              <a:rPr lang="fr-CH" sz="2000" dirty="0"/>
              <a:t>Clair-Bois - Fondation Ensemble</a:t>
            </a:r>
          </a:p>
          <a:p>
            <a:r>
              <a:rPr lang="fr-CH" sz="2000" dirty="0"/>
              <a:t>Relecture par</a:t>
            </a:r>
          </a:p>
          <a:p>
            <a:r>
              <a:rPr lang="fr-CH" sz="2000" dirty="0"/>
              <a:t>Thomas </a:t>
            </a:r>
            <a:r>
              <a:rPr lang="fr-CH" sz="2000" dirty="0" err="1"/>
              <a:t>Davari</a:t>
            </a:r>
            <a:r>
              <a:rPr lang="fr-CH" sz="2000" dirty="0"/>
              <a:t> - Joana Pires - Georges </a:t>
            </a:r>
            <a:r>
              <a:rPr lang="fr-CH" sz="2000" dirty="0" err="1"/>
              <a:t>Dubach</a:t>
            </a:r>
            <a:endParaRPr lang="fr-CH" sz="2000" dirty="0"/>
          </a:p>
          <a:p>
            <a:r>
              <a:rPr lang="fr-CH" sz="2000" dirty="0" err="1"/>
              <a:t>Mihaela</a:t>
            </a:r>
            <a:r>
              <a:rPr lang="fr-CH" sz="2000" dirty="0"/>
              <a:t> </a:t>
            </a:r>
            <a:r>
              <a:rPr lang="fr-CH" sz="2000" dirty="0" err="1"/>
              <a:t>Cordey</a:t>
            </a:r>
            <a:r>
              <a:rPr lang="fr-CH" sz="2000" dirty="0"/>
              <a:t> - Nicolas </a:t>
            </a:r>
            <a:r>
              <a:rPr lang="fr-CH" sz="2000" dirty="0" err="1"/>
              <a:t>Pilloud</a:t>
            </a:r>
            <a:endParaRPr lang="fr-CH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0B399B-A196-9DCC-10DB-D19247C48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93" y="4584410"/>
            <a:ext cx="7382518" cy="2029254"/>
          </a:xfrm>
          <a:prstGeom prst="rect">
            <a:avLst/>
          </a:prstGeom>
        </p:spPr>
      </p:pic>
      <p:pic>
        <p:nvPicPr>
          <p:cNvPr id="7" name="Pag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8465" y="264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rmAutofit lnSpcReduction="10000"/>
          </a:bodyPr>
          <a:lstStyle/>
          <a:p>
            <a:r>
              <a:rPr lang="fr-CH" sz="2000" dirty="0"/>
              <a:t>La nouvelle organisation du cycle d’orientation se fait trop vite</a:t>
            </a:r>
          </a:p>
          <a:p>
            <a:endParaRPr lang="fr-CH" sz="2000" dirty="0"/>
          </a:p>
          <a:p>
            <a:r>
              <a:rPr lang="fr-CH" sz="2000" dirty="0"/>
              <a:t>Il faut mieux étudier la situation actuelle</a:t>
            </a:r>
          </a:p>
          <a:p>
            <a:endParaRPr lang="fr-CH" sz="2000" dirty="0"/>
          </a:p>
          <a:p>
            <a:r>
              <a:rPr lang="fr-CH" sz="2000" dirty="0"/>
              <a:t>Mettre tous les élèves ensemble, c’est mettre une partie des élèves en difficulté</a:t>
            </a:r>
          </a:p>
          <a:p>
            <a:endParaRPr lang="fr-CH" sz="2000" dirty="0"/>
          </a:p>
          <a:p>
            <a:r>
              <a:rPr lang="fr-CH" sz="2000" dirty="0"/>
              <a:t>Il faut demander l’avis aux enseignantes et aux enseignants</a:t>
            </a:r>
          </a:p>
          <a:p>
            <a:endParaRPr lang="fr-CH" sz="2000" dirty="0"/>
          </a:p>
          <a:p>
            <a:r>
              <a:rPr lang="fr-CH" sz="2000" dirty="0"/>
              <a:t>Il faut d’abord tester cette nouvelle organisation dans un seul cycle d’orientation</a:t>
            </a:r>
          </a:p>
          <a:p>
            <a:endParaRPr lang="fr-CH" sz="2000" dirty="0"/>
          </a:p>
          <a:p>
            <a:pPr>
              <a:lnSpc>
                <a:spcPct val="110000"/>
              </a:lnSpc>
            </a:pPr>
            <a:r>
              <a:rPr lang="fr-CH" sz="2000" dirty="0"/>
              <a:t>La nouvelle organisation propose de mettre moins d’élèves dans une classe,</a:t>
            </a:r>
            <a:br>
              <a:rPr lang="fr-CH" sz="2000" dirty="0"/>
            </a:br>
            <a:r>
              <a:rPr lang="fr-CH" sz="2000" dirty="0"/>
              <a:t>mais il va manquer de classes dans les cycles d’orientation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C69A24-456B-2D12-D7E2-A7E09560D9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6" y="705975"/>
            <a:ext cx="1459312" cy="145931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74533CFE-E671-48FD-0154-33EA4DD0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CH" b="1" dirty="0"/>
              <a:t>Le point de vue de ceux qui sont contre:</a:t>
            </a:r>
            <a:endParaRPr lang="fr-CH" dirty="0"/>
          </a:p>
        </p:txBody>
      </p:sp>
      <p:pic>
        <p:nvPicPr>
          <p:cNvPr id="2" name="Pag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6638" y="96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A88139F-E2AB-13CE-904E-9D474484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38" y="4152367"/>
            <a:ext cx="5239265" cy="23377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/>
              <a:t>On vote sur quoi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0D954A-E283-1C11-13B5-EAFA7978C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5572" y="2705631"/>
            <a:ext cx="2588228" cy="144673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fr-FR" b="1" dirty="0"/>
              <a:t>On vote pour une nouvelle organisation du cycle</a:t>
            </a:r>
            <a:br>
              <a:rPr lang="fr-FR" b="1" dirty="0"/>
            </a:br>
            <a:r>
              <a:rPr lang="fr-FR" b="1" dirty="0"/>
              <a:t>d’orientation</a:t>
            </a:r>
          </a:p>
          <a:p>
            <a:r>
              <a:rPr lang="fr-FR" dirty="0"/>
              <a:t>Le cycle d’orientation est une école obligatoire</a:t>
            </a:r>
            <a:endParaRPr lang="fr-CH" dirty="0"/>
          </a:p>
          <a:p>
            <a:r>
              <a:rPr lang="fr-FR" dirty="0"/>
              <a:t>On va au cycle d’orientation après l’école primaire</a:t>
            </a:r>
          </a:p>
          <a:p>
            <a:pPr marL="457200" lvl="1" indent="0">
              <a:buNone/>
            </a:pPr>
            <a:r>
              <a:rPr lang="fr-FR" dirty="0"/>
              <a:t>Les élèves des cycles d’orientation ont entre 12 et 15 ans</a:t>
            </a:r>
            <a:endParaRPr lang="fr-CH" dirty="0"/>
          </a:p>
          <a:p>
            <a:r>
              <a:rPr lang="fr-FR" dirty="0"/>
              <a:t>Après le cycle d’orientation, il y a différentes écoles</a:t>
            </a:r>
            <a:endParaRPr lang="fr-CH" dirty="0"/>
          </a:p>
        </p:txBody>
      </p:sp>
      <p:pic>
        <p:nvPicPr>
          <p:cNvPr id="4" name="Pag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8342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29093" y="3576191"/>
            <a:ext cx="2487324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Ecole primaire</a:t>
            </a:r>
            <a:endParaRPr lang="fr-CH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Obligatoire</a:t>
            </a:r>
            <a:endParaRPr lang="fr-CH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1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ère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la 8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endParaRPr lang="fr-FR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Age: de 4 à 12 ans 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4894" y="3588457"/>
            <a:ext cx="2563091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Cycle d’orientation</a:t>
            </a:r>
            <a:endParaRPr lang="fr-CH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Obligatoire</a:t>
            </a:r>
            <a:endParaRPr lang="fr-CH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9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à la 11</a:t>
            </a:r>
            <a:r>
              <a:rPr 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</a:p>
          <a:p>
            <a:endParaRPr lang="fr-FR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Age: de 12 à 15 ans 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76442" y="3575860"/>
            <a:ext cx="39845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fr-CH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Ensuite, à partir de 15 ans</a:t>
            </a:r>
            <a:endParaRPr lang="fr-CH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collège </a:t>
            </a:r>
            <a:endParaRPr lang="fr-CH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L’Ecole de culture générale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L’apprentissage</a:t>
            </a: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Hautes écoles en général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2665798" y="3806804"/>
            <a:ext cx="1321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388285" y="3813611"/>
            <a:ext cx="1321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F6AAFF07-6FA8-9F69-3E9B-E684CDD93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660" y="1575801"/>
            <a:ext cx="3815724" cy="19468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6B0015-2BBB-D290-7656-F3D67F3B6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70" y="1782762"/>
            <a:ext cx="2064628" cy="15556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0B5566-AC19-1285-7E5D-026D84BAE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384" y="2150731"/>
            <a:ext cx="3294780" cy="1187704"/>
          </a:xfrm>
          <a:prstGeom prst="rect">
            <a:avLst/>
          </a:prstGeom>
        </p:spPr>
      </p:pic>
      <p:pic>
        <p:nvPicPr>
          <p:cNvPr id="2" name="Pag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8164" y="365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7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b="1" dirty="0"/>
              <a:t>Le fonctionnement du cycle d’orientation aujourd’hui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7803B3C-B926-19ED-7D69-5E93E45A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955" y="2960486"/>
            <a:ext cx="5277633" cy="1707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A240B09-E4ED-E114-8FBA-2BDF4A173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468" y="1706583"/>
            <a:ext cx="3880611" cy="1707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FEE420-5224-D775-7DEE-F0703884C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459" y="1978599"/>
            <a:ext cx="1076627" cy="8112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600B29-E3A4-B2FE-C753-63D75AB1D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765" y="3185386"/>
            <a:ext cx="7762461" cy="3607472"/>
          </a:xfrm>
          <a:prstGeom prst="rect">
            <a:avLst/>
          </a:prstGeom>
        </p:spPr>
      </p:pic>
      <p:pic>
        <p:nvPicPr>
          <p:cNvPr id="4" name="Page 4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1964" y="418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6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/>
          <a:lstStyle/>
          <a:p>
            <a:r>
              <a:rPr lang="fr-FR" b="1" dirty="0"/>
              <a:t>Des études scientifiques </a:t>
            </a:r>
            <a:r>
              <a:rPr lang="fr-FR" b="1" dirty="0" smtClean="0"/>
              <a:t>disent:</a:t>
            </a:r>
            <a:endParaRPr lang="fr-CH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Séparer les élèves trop tôt dans différents niveaux peut être mauvais</a:t>
            </a:r>
            <a:br>
              <a:rPr lang="fr-FR" dirty="0"/>
            </a:br>
            <a:r>
              <a:rPr lang="fr-FR" dirty="0"/>
              <a:t>pour les élèves :</a:t>
            </a:r>
          </a:p>
          <a:p>
            <a:endParaRPr lang="fr-CH" dirty="0"/>
          </a:p>
          <a:p>
            <a:pPr marL="457200" lvl="0" indent="-457200">
              <a:buFont typeface="+mj-lt"/>
              <a:buAutoNum type="alphaLcPeriod"/>
            </a:pPr>
            <a:r>
              <a:rPr lang="fr-FR" dirty="0"/>
              <a:t>Ils peuvent être démotivés</a:t>
            </a:r>
          </a:p>
          <a:p>
            <a:pPr marL="457200" lvl="0" indent="-457200">
              <a:buFont typeface="+mj-lt"/>
              <a:buAutoNum type="alphaLcPeriod"/>
            </a:pPr>
            <a:endParaRPr lang="fr-CH" dirty="0"/>
          </a:p>
          <a:p>
            <a:pPr marL="457200" lvl="0" indent="-457200">
              <a:buFont typeface="+mj-lt"/>
              <a:buAutoNum type="alphaLcPeriod"/>
            </a:pPr>
            <a:r>
              <a:rPr lang="fr-FR" dirty="0"/>
              <a:t>Cela renforce les inégalités scolaires entre les élèves</a:t>
            </a: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D94DB9-16D5-E5C9-161A-117119C78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321" y="2315111"/>
            <a:ext cx="2285357" cy="14339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A6FE56-3183-BCBE-DEE3-1F3D9B405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5" y="5177481"/>
            <a:ext cx="634897" cy="15259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CBF8FB-D0FB-3A48-8401-8FEDCD37C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644" y="2315111"/>
            <a:ext cx="2743901" cy="1711973"/>
          </a:xfrm>
          <a:prstGeom prst="rect">
            <a:avLst/>
          </a:prstGeom>
        </p:spPr>
      </p:pic>
      <p:pic>
        <p:nvPicPr>
          <p:cNvPr id="4" name="Pag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27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4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74596-09BE-E164-5D7A-4DE16675D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/>
              <a:t>Le Grand conseil propose une nouvelle organisation du cycle d’orientation</a:t>
            </a:r>
            <a:endParaRPr lang="fr-CH" dirty="0"/>
          </a:p>
          <a:p>
            <a:pPr>
              <a:lnSpc>
                <a:spcPct val="150000"/>
              </a:lnSpc>
            </a:pPr>
            <a:r>
              <a:rPr lang="fr-FR" dirty="0"/>
              <a:t>Le 15 mai, nous allons voter sur cette nouvelle organisation</a:t>
            </a:r>
            <a:br>
              <a:rPr lang="fr-FR" dirty="0"/>
            </a:br>
            <a:r>
              <a:rPr lang="fr-FR" dirty="0"/>
              <a:t>du cycle d’orientation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B01479-281C-D48F-4851-09C3B618F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598" y="5223352"/>
            <a:ext cx="551894" cy="13264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BD8F85-15F2-4EFC-2E1C-E269B1E44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479" y="5303304"/>
            <a:ext cx="1986581" cy="12465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DEF741-F163-9B51-E8CF-33D3416EF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841" y="5115832"/>
            <a:ext cx="4575346" cy="125763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0705E2B-7DEA-967C-B700-B2156F43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850"/>
          </a:xfrm>
        </p:spPr>
        <p:txBody>
          <a:bodyPr/>
          <a:lstStyle/>
          <a:p>
            <a:r>
              <a:rPr lang="fr-FR" b="1" dirty="0"/>
              <a:t>Que propose le Grand conseil?</a:t>
            </a:r>
            <a:endParaRPr lang="fr-CH" dirty="0"/>
          </a:p>
        </p:txBody>
      </p:sp>
      <p:pic>
        <p:nvPicPr>
          <p:cNvPr id="2" name="Pag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36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1EF27A-1B6C-623D-D373-E65C3919F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461" y="860051"/>
            <a:ext cx="8382000" cy="57785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6579837C-1F91-395F-21FB-0C0540FCBA4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898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La nouvelle organisation du cycle d’orientation propose:</a:t>
            </a:r>
            <a:endParaRPr lang="fr-CH" dirty="0"/>
          </a:p>
        </p:txBody>
      </p:sp>
      <p:pic>
        <p:nvPicPr>
          <p:cNvPr id="3" name="Pag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250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C61A18-A360-8687-798F-AE8EA7C5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50" y="4519505"/>
            <a:ext cx="6029907" cy="16574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La nouvelle organisation du cycle d’orientation </a:t>
            </a:r>
            <a:r>
              <a:rPr lang="fr-FR" b="1" dirty="0" smtClean="0"/>
              <a:t>propose: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199" y="1825625"/>
            <a:ext cx="10834303" cy="4351338"/>
          </a:xfrm>
        </p:spPr>
        <p:txBody>
          <a:bodyPr/>
          <a:lstStyle/>
          <a:p>
            <a:r>
              <a:rPr lang="fr-FR" dirty="0"/>
              <a:t>Les élèves avec les meilleures notes, peuvent faire le cycle d’orientation en deux ans au lieu de trois ans</a:t>
            </a: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A43F75-5F07-77F8-30EB-2D337E024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97" y="3531616"/>
            <a:ext cx="7972444" cy="28739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5CC1C1-98B3-3605-2C5C-2BD82D0B7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695" y="4287515"/>
            <a:ext cx="5525689" cy="1173466"/>
          </a:xfrm>
          <a:prstGeom prst="rect">
            <a:avLst/>
          </a:prstGeom>
          <a:effectLst>
            <a:glow rad="1905000">
              <a:schemeClr val="accent1">
                <a:alpha val="47000"/>
              </a:schemeClr>
            </a:glow>
          </a:effectLst>
        </p:spPr>
      </p:pic>
      <p:pic>
        <p:nvPicPr>
          <p:cNvPr id="6" name="Pag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13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5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Le point de vue de ceux qui sont pour: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77818"/>
            <a:ext cx="10515600" cy="4699145"/>
          </a:xfrm>
        </p:spPr>
        <p:txBody>
          <a:bodyPr>
            <a:normAutofit fontScale="77500" lnSpcReduction="20000"/>
          </a:bodyPr>
          <a:lstStyle/>
          <a:p>
            <a:endParaRPr lang="fr-CH" b="1" dirty="0"/>
          </a:p>
          <a:p>
            <a:pPr marL="0" indent="0">
              <a:buNone/>
            </a:pPr>
            <a:r>
              <a:rPr lang="fr-CH" b="1" dirty="0">
                <a:cs typeface="Arial" panose="020B0604020202020204" pitchFamily="34" charset="0"/>
              </a:rPr>
              <a:t>La nouvelle organisation du cycle d’orientation permet:</a:t>
            </a:r>
          </a:p>
          <a:p>
            <a:pPr>
              <a:lnSpc>
                <a:spcPct val="200000"/>
              </a:lnSpc>
            </a:pPr>
            <a:r>
              <a:rPr lang="fr-CH" dirty="0">
                <a:cs typeface="Arial" panose="020B0604020202020204" pitchFamily="34" charset="0"/>
              </a:rPr>
              <a:t>L’amélioration des apprentissages de tous les élèves</a:t>
            </a:r>
          </a:p>
          <a:p>
            <a:pPr>
              <a:lnSpc>
                <a:spcPct val="200000"/>
              </a:lnSpc>
            </a:pPr>
            <a:r>
              <a:rPr lang="fr-CH" dirty="0">
                <a:cs typeface="Arial" panose="020B0604020202020204" pitchFamily="34" charset="0"/>
              </a:rPr>
              <a:t>Une meilleure orientation des élèves à la fin du cycle d’orientation</a:t>
            </a:r>
          </a:p>
          <a:p>
            <a:pPr>
              <a:lnSpc>
                <a:spcPct val="200000"/>
              </a:lnSpc>
            </a:pPr>
            <a:r>
              <a:rPr lang="fr-CH" dirty="0">
                <a:cs typeface="Arial" panose="020B0604020202020204" pitchFamily="34" charset="0"/>
              </a:rPr>
              <a:t>D’apporter de l’aide aux élèves en difficulté</a:t>
            </a:r>
          </a:p>
          <a:p>
            <a:pPr>
              <a:lnSpc>
                <a:spcPct val="200000"/>
              </a:lnSpc>
            </a:pPr>
            <a:r>
              <a:rPr lang="fr-CH" dirty="0">
                <a:cs typeface="Arial" panose="020B0604020202020204" pitchFamily="34" charset="0"/>
              </a:rPr>
              <a:t>D’avoir moins d’élèves par classe (18 élèves en moyenne)</a:t>
            </a:r>
          </a:p>
          <a:p>
            <a:pPr>
              <a:lnSpc>
                <a:spcPct val="200000"/>
              </a:lnSpc>
            </a:pPr>
            <a:r>
              <a:rPr lang="fr-CH" dirty="0">
                <a:cs typeface="Arial" panose="020B0604020202020204" pitchFamily="34" charset="0"/>
              </a:rPr>
              <a:t>Un parcours plus rapide pour les élèves ayant de la facilité ( 2 ans au lieu de 3 ans)</a:t>
            </a:r>
            <a:endParaRPr lang="fr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B5DD37-2965-D95D-13FB-0AB6B591E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67" y="874191"/>
            <a:ext cx="1406744" cy="1402335"/>
          </a:xfrm>
          <a:prstGeom prst="rect">
            <a:avLst/>
          </a:prstGeom>
        </p:spPr>
      </p:pic>
      <p:pic>
        <p:nvPicPr>
          <p:cNvPr id="4" name="Pag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16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7641</TotalTime>
  <Words>408</Words>
  <Application>Microsoft Office PowerPoint</Application>
  <PresentationFormat>Grand écran</PresentationFormat>
  <Paragraphs>60</Paragraphs>
  <Slides>10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Thème Office</vt:lpstr>
      <vt:lpstr>Présentation de la votation cantonale du 15 mai 2022</vt:lpstr>
      <vt:lpstr>On vote sur quoi ?</vt:lpstr>
      <vt:lpstr>Présentation PowerPoint</vt:lpstr>
      <vt:lpstr>Le fonctionnement du cycle d’orientation aujourd’hui</vt:lpstr>
      <vt:lpstr>Des études scientifiques disent:</vt:lpstr>
      <vt:lpstr>Que propose le Grand conseil?</vt:lpstr>
      <vt:lpstr>Présentation PowerPoint</vt:lpstr>
      <vt:lpstr>La nouvelle organisation du cycle d’orientation propose:</vt:lpstr>
      <vt:lpstr>Le point de vue de ceux qui sont pour:</vt:lpstr>
      <vt:lpstr>Le point de vue de ceux qui sont contre:</vt:lpstr>
    </vt:vector>
  </TitlesOfParts>
  <Company>EPI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l’objet N°2 de la votation cantonale du 13 février 2022</dc:title>
  <dc:creator>srigotti</dc:creator>
  <cp:lastModifiedBy>HIRSCHY FARRIS Delphine</cp:lastModifiedBy>
  <cp:revision>55</cp:revision>
  <cp:lastPrinted>2022-05-03T12:42:07Z</cp:lastPrinted>
  <dcterms:created xsi:type="dcterms:W3CDTF">2022-01-18T07:57:13Z</dcterms:created>
  <dcterms:modified xsi:type="dcterms:W3CDTF">2022-05-04T09:06:30Z</dcterms:modified>
</cp:coreProperties>
</file>